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0988" autoAdjust="0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2E7EB-38DA-4F3D-9FE9-73326FE2AE10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74D93-DC23-44E6-888F-B8CF5A9BA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4D93-DC23-44E6-888F-B8CF5A9BA8A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4D93-DC23-44E6-888F-B8CF5A9BA8A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39BBAA-0424-4CDF-BFDF-A8A786D68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C1C7D-97A3-4B6F-AB27-B82B2FB75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6189C-0D56-4A3A-9BE6-150715433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BCA680-1B33-41E9-9A7A-8381EF70A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5DDB4-0ADF-491A-AC1C-B6C58629F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370A1-8F60-47A2-BD93-71CCBFE97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5CC69-2B61-43EE-8497-83431AC04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CC563-350F-4A90-B410-D7C2D724F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EF96A-C8A3-446F-9F38-EE5243CD5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FB65-493F-4A66-942F-661195B00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EF57-02FC-45A7-89B7-3EF4926AA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7C633-8A21-4919-B7A3-84E01D088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AD997F-7C7D-4D46-8BD2-788ECF1B49F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42.xml"/><Relationship Id="rId18" Type="http://schemas.openxmlformats.org/officeDocument/2006/relationships/slide" Target="slide16.xml"/><Relationship Id="rId26" Type="http://schemas.openxmlformats.org/officeDocument/2006/relationships/slide" Target="slide20.xml"/><Relationship Id="rId3" Type="http://schemas.openxmlformats.org/officeDocument/2006/relationships/audio" Target="../media/audio1.wav"/><Relationship Id="rId21" Type="http://schemas.openxmlformats.org/officeDocument/2006/relationships/slide" Target="slide46.xml"/><Relationship Id="rId7" Type="http://schemas.openxmlformats.org/officeDocument/2006/relationships/slide" Target="slide6.xml"/><Relationship Id="rId12" Type="http://schemas.openxmlformats.org/officeDocument/2006/relationships/slide" Target="slide22.xml"/><Relationship Id="rId17" Type="http://schemas.openxmlformats.org/officeDocument/2006/relationships/slide" Target="slide44.xml"/><Relationship Id="rId25" Type="http://schemas.openxmlformats.org/officeDocument/2006/relationships/slide" Target="slide48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34.xml"/><Relationship Id="rId20" Type="http://schemas.openxmlformats.org/officeDocument/2006/relationships/slide" Target="slide36.xml"/><Relationship Id="rId29" Type="http://schemas.openxmlformats.org/officeDocument/2006/relationships/slide" Target="slide50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11" Type="http://schemas.openxmlformats.org/officeDocument/2006/relationships/slide" Target="slide32.xml"/><Relationship Id="rId24" Type="http://schemas.openxmlformats.org/officeDocument/2006/relationships/slide" Target="slide38.xml"/><Relationship Id="rId5" Type="http://schemas.openxmlformats.org/officeDocument/2006/relationships/slide" Target="slide2.xml"/><Relationship Id="rId15" Type="http://schemas.openxmlformats.org/officeDocument/2006/relationships/slide" Target="slide24.xml"/><Relationship Id="rId23" Type="http://schemas.openxmlformats.org/officeDocument/2006/relationships/slide" Target="slide28.xml"/><Relationship Id="rId28" Type="http://schemas.openxmlformats.org/officeDocument/2006/relationships/slide" Target="slide4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oleObject" Target="../embeddings/Microsoft_Office_Word_97_-_2003_Document1.doc"/><Relationship Id="rId9" Type="http://schemas.openxmlformats.org/officeDocument/2006/relationships/slide" Target="slide10.xml"/><Relationship Id="rId14" Type="http://schemas.openxmlformats.org/officeDocument/2006/relationships/slide" Target="slide14.xml"/><Relationship Id="rId22" Type="http://schemas.openxmlformats.org/officeDocument/2006/relationships/slide" Target="slide18.xml"/><Relationship Id="rId27" Type="http://schemas.openxmlformats.org/officeDocument/2006/relationships/slide" Target="slide30.xml"/><Relationship Id="rId30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y%20Documents\final_Q.wav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8000" dirty="0">
                <a:solidFill>
                  <a:schemeClr val="folHlink"/>
                </a:solidFill>
              </a:rPr>
              <a:t>Jeopardy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62000" y="1533525"/>
          <a:ext cx="7775575" cy="4638675"/>
        </p:xfrm>
        <a:graphic>
          <a:graphicData uri="http://schemas.openxmlformats.org/presentationml/2006/ole">
            <p:oleObj spid="_x0000_s2051" name="Document" r:id="rId4" imgW="7928640" imgH="4730760" progId="Word.Document.8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98525" y="175260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Poetry	</a:t>
            </a:r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1524000"/>
            <a:ext cx="1447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General Literary</a:t>
            </a:r>
            <a:endParaRPr 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86200" y="1752600"/>
            <a:ext cx="1055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Fiction</a:t>
            </a:r>
            <a:endParaRPr lang="en-US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4325" y="1752600"/>
            <a:ext cx="1516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Nonfiction</a:t>
            </a:r>
            <a:endParaRPr lang="en-US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162800" y="1524000"/>
            <a:ext cx="10390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Short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Stories</a:t>
            </a:r>
            <a:endParaRPr lang="en-US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5" action="ppaction://hlinksldjump"/>
              </a:rPr>
              <a:t>Q $100</a:t>
            </a:r>
            <a:endParaRPr lang="en-US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6" action="ppaction://hlinksldjump"/>
              </a:rPr>
              <a:t>Q $200</a:t>
            </a:r>
            <a:endParaRPr lang="en-US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7" action="ppaction://hlinksldjump"/>
              </a:rPr>
              <a:t>Q $300</a:t>
            </a:r>
            <a:endParaRPr lang="en-US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8" action="ppaction://hlinksldjump"/>
              </a:rPr>
              <a:t>Q $400</a:t>
            </a:r>
            <a:endParaRPr lang="en-US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9" action="ppaction://hlinksldjump"/>
              </a:rPr>
              <a:t>Q $500</a:t>
            </a:r>
            <a:endParaRPr lang="en-US" dirty="0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0" action="ppaction://hlinksldjump"/>
              </a:rPr>
              <a:t>Q $100</a:t>
            </a:r>
            <a:endParaRPr lang="en-US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1" action="ppaction://hlinksldjump"/>
              </a:rPr>
              <a:t>Q $100</a:t>
            </a:r>
            <a:endParaRPr lang="en-US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2" action="ppaction://hlinksldjump"/>
              </a:rPr>
              <a:t>Q $100</a:t>
            </a:r>
            <a:endParaRPr lang="en-US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3" action="ppaction://hlinksldjump"/>
              </a:rPr>
              <a:t>Q $100</a:t>
            </a:r>
            <a:endParaRPr lang="en-US" dirty="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4" action="ppaction://hlinksldjump"/>
              </a:rPr>
              <a:t>Q $200</a:t>
            </a:r>
            <a:endParaRPr lang="en-US" dirty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5" action="ppaction://hlinksldjump"/>
              </a:rPr>
              <a:t>Q $200</a:t>
            </a:r>
            <a:endParaRPr lang="en-US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6" action="ppaction://hlinksldjump"/>
              </a:rPr>
              <a:t>Q $200</a:t>
            </a:r>
            <a:endParaRPr lang="en-US" dirty="0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7" action="ppaction://hlinksldjump"/>
              </a:rPr>
              <a:t>Q $200</a:t>
            </a:r>
            <a:endParaRPr lang="en-US" dirty="0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8" action="ppaction://hlinksldjump"/>
              </a:rPr>
              <a:t>Q $300</a:t>
            </a:r>
            <a:endParaRPr lang="en-US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9624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19" action="ppaction://hlinksldjump"/>
              </a:rPr>
              <a:t>Q $300</a:t>
            </a:r>
            <a:endParaRPr lang="en-US" dirty="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0" action="ppaction://hlinksldjump"/>
              </a:rPr>
              <a:t>Q $300</a:t>
            </a:r>
            <a:endParaRPr lang="en-US" dirty="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1" action="ppaction://hlinksldjump"/>
              </a:rPr>
              <a:t>Q $300</a:t>
            </a:r>
            <a:endParaRPr lang="en-US" dirty="0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2" action="ppaction://hlinksldjump"/>
              </a:rPr>
              <a:t>Q $400</a:t>
            </a:r>
            <a:endParaRPr lang="en-US" dirty="0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3" action="ppaction://hlinksldjump"/>
              </a:rPr>
              <a:t>Q $400</a:t>
            </a:r>
            <a:endParaRPr lang="en-US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4" action="ppaction://hlinksldjump"/>
              </a:rPr>
              <a:t>Q $400</a:t>
            </a:r>
            <a:endParaRPr lang="en-US" dirty="0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5" action="ppaction://hlinksldjump"/>
              </a:rPr>
              <a:t>Q $400</a:t>
            </a:r>
            <a:endParaRPr lang="en-US" dirty="0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14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6" action="ppaction://hlinksldjump"/>
              </a:rPr>
              <a:t>Q $500</a:t>
            </a:r>
            <a:endParaRPr lang="en-US" dirty="0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038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7" action="ppaction://hlinksldjump"/>
              </a:rPr>
              <a:t>Q $500</a:t>
            </a:r>
            <a:endParaRPr lang="en-US" dirty="0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562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8" action="ppaction://hlinksldjump"/>
              </a:rPr>
              <a:t>Q $500</a:t>
            </a:r>
            <a:endParaRPr lang="en-US" dirty="0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0104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9" action="ppaction://hlinksldjump"/>
              </a:rPr>
              <a:t>Q $500</a:t>
            </a:r>
            <a:endParaRPr lang="en-US" dirty="0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30" action="ppaction://hlinksldjump"/>
              </a:rPr>
              <a:t>Final Jeopardy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/>
      <p:bldP spid="2053" grpId="0" build="p" autoUpdateAnimBg="0"/>
      <p:bldP spid="2054" grpId="0" build="p" autoUpdateAnimBg="0"/>
      <p:bldP spid="2055" grpId="0" build="p" autoUpdateAnimBg="0"/>
      <p:bldP spid="205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8910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Group of lines forming a </a:t>
            </a:r>
          </a:p>
          <a:p>
            <a:r>
              <a:rPr lang="en-US" sz="3600" dirty="0" smtClean="0"/>
              <a:t>unit in a poem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0828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stanza?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General Literary Terms</a:t>
            </a:r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7952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To combine and reduce information</a:t>
            </a:r>
          </a:p>
          <a:p>
            <a:r>
              <a:rPr lang="en-US" sz="3600" dirty="0" smtClean="0"/>
              <a:t>into what is most important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429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to summarize?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6066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Using what is already known to </a:t>
            </a:r>
          </a:p>
          <a:p>
            <a:r>
              <a:rPr lang="en-US" sz="3600" dirty="0" smtClean="0"/>
              <a:t>Make a logical statement that</a:t>
            </a:r>
          </a:p>
          <a:p>
            <a:r>
              <a:rPr lang="en-US" sz="3600" dirty="0" smtClean="0"/>
              <a:t>Happen in the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801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predicting?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7064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Writing that tells about real people,</a:t>
            </a:r>
          </a:p>
          <a:p>
            <a:r>
              <a:rPr lang="en-US" sz="3600" dirty="0" smtClean="0"/>
              <a:t>Places, and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826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nonfiction?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8785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The kind of irony that is praise</a:t>
            </a:r>
          </a:p>
          <a:p>
            <a:r>
              <a:rPr lang="en-US" sz="3600" dirty="0" smtClean="0"/>
              <a:t>Which is really an insult and</a:t>
            </a:r>
          </a:p>
          <a:p>
            <a:r>
              <a:rPr lang="en-US" sz="3600" dirty="0" smtClean="0"/>
              <a:t>Usually malice, the desire to</a:t>
            </a:r>
          </a:p>
          <a:p>
            <a:r>
              <a:rPr lang="en-US" sz="3600" dirty="0" smtClean="0"/>
              <a:t>Put someone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41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sarcasm?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61093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Repetition of consonant sounds </a:t>
            </a:r>
          </a:p>
          <a:p>
            <a:r>
              <a:rPr lang="en-US" sz="3600" dirty="0" smtClean="0"/>
              <a:t>at the beginning of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5259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Attitude or feeling that the writer</a:t>
            </a:r>
          </a:p>
          <a:p>
            <a:r>
              <a:rPr lang="en-US" sz="3600" dirty="0" smtClean="0"/>
              <a:t>takes toward the reader or subject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Literary Terms</a:t>
            </a:r>
            <a:endParaRPr lang="en-US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7238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tone?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2504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Literature that is a work of</a:t>
            </a:r>
          </a:p>
          <a:p>
            <a:r>
              <a:rPr lang="en-US" sz="3600" dirty="0" smtClean="0"/>
              <a:t>imaginative narration, especially</a:t>
            </a:r>
          </a:p>
          <a:p>
            <a:r>
              <a:rPr lang="en-US" sz="3600" dirty="0" smtClean="0"/>
              <a:t>n prose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249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fiction?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010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Quality or trait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3909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characteristic?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455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Struggle between opposing 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282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What is conflict?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76358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A minor character in a story or play</a:t>
            </a:r>
          </a:p>
          <a:p>
            <a:r>
              <a:rPr lang="en-US" sz="3600" dirty="0" smtClean="0"/>
              <a:t>That serves to bring about a</a:t>
            </a:r>
          </a:p>
          <a:p>
            <a:r>
              <a:rPr lang="en-US" sz="3600" dirty="0" smtClean="0"/>
              <a:t>Change in the main character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378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an antagonist?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929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alliteration?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7648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Words with strong emotions behind</a:t>
            </a:r>
          </a:p>
          <a:p>
            <a:r>
              <a:rPr lang="en-US" sz="3600" dirty="0" smtClean="0"/>
              <a:t>them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660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are loaded words?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8015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True story of a person’s life</a:t>
            </a:r>
          </a:p>
          <a:p>
            <a:r>
              <a:rPr lang="en-US" sz="3600" dirty="0" smtClean="0"/>
              <a:t>written by someone other than</a:t>
            </a:r>
          </a:p>
          <a:p>
            <a:r>
              <a:rPr lang="en-US" sz="3600" dirty="0" smtClean="0"/>
              <a:t>that person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1216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a biography?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350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Information that can be checked</a:t>
            </a:r>
          </a:p>
          <a:p>
            <a:r>
              <a:rPr lang="en-US" sz="3600" dirty="0" smtClean="0"/>
              <a:t>to see if it is true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621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fact?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734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The perspective from which the </a:t>
            </a:r>
          </a:p>
          <a:p>
            <a:r>
              <a:rPr lang="en-US" sz="3600" dirty="0" smtClean="0"/>
              <a:t>author presents a story or idea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3909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point of view?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2889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Type of writing which the author</a:t>
            </a:r>
          </a:p>
          <a:p>
            <a:r>
              <a:rPr lang="en-US" sz="3600" dirty="0" smtClean="0"/>
              <a:t>presents a point of view and tries</a:t>
            </a:r>
          </a:p>
          <a:p>
            <a:r>
              <a:rPr lang="en-US" sz="3600" dirty="0" smtClean="0"/>
              <a:t>to persuade the reader to do or</a:t>
            </a:r>
          </a:p>
          <a:p>
            <a:r>
              <a:rPr lang="en-US" sz="3600" dirty="0" smtClean="0"/>
              <a:t>believe something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0190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an editorial?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4043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Language not to be taken literally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16514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Personal and largely unreasoned</a:t>
            </a:r>
          </a:p>
          <a:p>
            <a:r>
              <a:rPr lang="en-US" sz="3600" dirty="0" smtClean="0"/>
              <a:t>judgment either for or against a</a:t>
            </a:r>
          </a:p>
          <a:p>
            <a:r>
              <a:rPr lang="en-US" sz="3600" dirty="0" smtClean="0"/>
              <a:t>person, position, or thing; a </a:t>
            </a:r>
          </a:p>
          <a:p>
            <a:r>
              <a:rPr lang="en-US" sz="3600" dirty="0" smtClean="0"/>
              <a:t>prejudice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Nonfiction</a:t>
            </a:r>
            <a:endParaRPr lang="en-US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672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bias?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0962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The time and place a work</a:t>
            </a:r>
          </a:p>
          <a:p>
            <a:r>
              <a:rPr lang="en-US" sz="3600" dirty="0" smtClean="0"/>
              <a:t>Of literature happens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159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setting?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65710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Central message not usually stated</a:t>
            </a:r>
          </a:p>
          <a:p>
            <a:r>
              <a:rPr lang="en-US" sz="3600" dirty="0" smtClean="0"/>
              <a:t>but implied; a message about life </a:t>
            </a:r>
          </a:p>
          <a:p>
            <a:r>
              <a:rPr lang="en-US" sz="3600" dirty="0" smtClean="0"/>
              <a:t>or human nature conveyed by a </a:t>
            </a:r>
          </a:p>
          <a:p>
            <a:r>
              <a:rPr lang="en-US" sz="3600" dirty="0" smtClean="0"/>
              <a:t>work of literature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0572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theme?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749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Sequence of events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26468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plot?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363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Person who tells the story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3906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narrator?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89124" y="3168650"/>
            <a:ext cx="4664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What is figurative language 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3270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Struggle between opposing </a:t>
            </a:r>
          </a:p>
          <a:p>
            <a:r>
              <a:rPr lang="en-US" sz="3600" dirty="0" smtClean="0"/>
              <a:t>forces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Shorty Story</a:t>
            </a:r>
            <a:endParaRPr lang="en-US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339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conflict?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Final Jeopardy</a:t>
            </a:r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371600" y="2286000"/>
            <a:ext cx="63017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The use of clues to prepare the </a:t>
            </a:r>
          </a:p>
          <a:p>
            <a:r>
              <a:rPr lang="en-US" sz="3600" dirty="0" smtClean="0"/>
              <a:t>reader for future development in </a:t>
            </a:r>
          </a:p>
          <a:p>
            <a:r>
              <a:rPr lang="en-US" sz="3600" dirty="0" smtClean="0"/>
              <a:t>a work of literature</a:t>
            </a:r>
            <a:endParaRPr lang="en-US" dirty="0"/>
          </a:p>
        </p:txBody>
      </p:sp>
      <p:pic>
        <p:nvPicPr>
          <p:cNvPr id="59396" name="final_Q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867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audio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Final Jeopardy Answer</a:t>
            </a:r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508125" y="2767013"/>
            <a:ext cx="5666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 smtClean="0"/>
              <a:t>What is foreshadowing?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634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The use of words whose </a:t>
            </a:r>
          </a:p>
          <a:p>
            <a:r>
              <a:rPr lang="en-US" sz="3600" dirty="0" smtClean="0"/>
              <a:t>sound suggests their meaning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544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onomatopoeia?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4168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Giving human qualities to </a:t>
            </a:r>
          </a:p>
          <a:p>
            <a:r>
              <a:rPr lang="en-US" sz="3600" dirty="0" smtClean="0"/>
              <a:t>something that is not human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</a:t>
            </a:r>
            <a:r>
              <a:rPr lang="en-US" dirty="0" smtClean="0"/>
              <a:t>from Poetry</a:t>
            </a:r>
            <a:endParaRPr lang="en-US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6987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What is personification?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483</TotalTime>
  <Words>759</Words>
  <Application>Microsoft Office PowerPoint</Application>
  <PresentationFormat>On-screen Show (4:3)</PresentationFormat>
  <Paragraphs>175</Paragraphs>
  <Slides>53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Pulse</vt:lpstr>
      <vt:lpstr>Document</vt:lpstr>
      <vt:lpstr>Jeopardy</vt:lpstr>
      <vt:lpstr>$100 Question from Poetry</vt:lpstr>
      <vt:lpstr>$100 Answer from Poetry</vt:lpstr>
      <vt:lpstr>$200 Question from Poetry</vt:lpstr>
      <vt:lpstr>$200 Answer from Poetry</vt:lpstr>
      <vt:lpstr>$300 Question from Poetry</vt:lpstr>
      <vt:lpstr>$300 Answer from Poetry</vt:lpstr>
      <vt:lpstr>$400 Question from Poetry</vt:lpstr>
      <vt:lpstr>$400 Answer from Poetry</vt:lpstr>
      <vt:lpstr>$500 Question from Poetry</vt:lpstr>
      <vt:lpstr>$500 Answer from Poetry</vt:lpstr>
      <vt:lpstr>$100 Question from General Literary Terms</vt:lpstr>
      <vt:lpstr>$100 Answer from General Literary Terms</vt:lpstr>
      <vt:lpstr>$200 Question from General Literary Terms</vt:lpstr>
      <vt:lpstr>$200 Answer from General Literary Terms</vt:lpstr>
      <vt:lpstr>$300 Question from General Literary Terms</vt:lpstr>
      <vt:lpstr>$300 Answer from General Literary Terms</vt:lpstr>
      <vt:lpstr>$400 Question from General Literary Terms</vt:lpstr>
      <vt:lpstr>$400 Answer from General Literary Terms</vt:lpstr>
      <vt:lpstr>$500 Question from General Literary Terms</vt:lpstr>
      <vt:lpstr>$500 Answer from General Literary Terms</vt:lpstr>
      <vt:lpstr>$100 Question from Fiction</vt:lpstr>
      <vt:lpstr>$100 Answer from Fiction</vt:lpstr>
      <vt:lpstr>$200 Question from Fiction</vt:lpstr>
      <vt:lpstr>$200 Answer from Fiction</vt:lpstr>
      <vt:lpstr>$300 Question from Fiction</vt:lpstr>
      <vt:lpstr>$300 Answer from Fiction</vt:lpstr>
      <vt:lpstr>$400 Question from Fiction</vt:lpstr>
      <vt:lpstr>$400 Answer from Fiction</vt:lpstr>
      <vt:lpstr>$500 Question from Fiction</vt:lpstr>
      <vt:lpstr>$500 Answer from Fiction</vt:lpstr>
      <vt:lpstr>$100 Question from Nonfiction</vt:lpstr>
      <vt:lpstr>$100 Answer from Nonfiction</vt:lpstr>
      <vt:lpstr>$200 Question from Nonfiction</vt:lpstr>
      <vt:lpstr>$200 Answer from Nonfiction</vt:lpstr>
      <vt:lpstr>$300 Question from Nonfiction</vt:lpstr>
      <vt:lpstr>$300 Answer from Nonfiction</vt:lpstr>
      <vt:lpstr>$400 Question from Nonfiction</vt:lpstr>
      <vt:lpstr>$400 Answer from Nonfiction</vt:lpstr>
      <vt:lpstr>$500 Question from Nonfiction</vt:lpstr>
      <vt:lpstr>$500 Answer from Nonfiction</vt:lpstr>
      <vt:lpstr>$100 Question from Short Story</vt:lpstr>
      <vt:lpstr>$100 Answer from Short Story</vt:lpstr>
      <vt:lpstr>$200 Question from Short Story</vt:lpstr>
      <vt:lpstr>$200 Answer from Short Story</vt:lpstr>
      <vt:lpstr>$300 Question from Short Story</vt:lpstr>
      <vt:lpstr>$300 Answer from Short Story</vt:lpstr>
      <vt:lpstr>$400 Question from Short Story</vt:lpstr>
      <vt:lpstr>$400 Answer from Short Story</vt:lpstr>
      <vt:lpstr>$500 Question from Short Story</vt:lpstr>
      <vt:lpstr>$500 Answer from Shorty Story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aee</cp:lastModifiedBy>
  <cp:revision>23</cp:revision>
  <dcterms:created xsi:type="dcterms:W3CDTF">1998-09-17T14:16:32Z</dcterms:created>
  <dcterms:modified xsi:type="dcterms:W3CDTF">2010-05-13T00:33:35Z</dcterms:modified>
</cp:coreProperties>
</file>