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86" r:id="rId6"/>
    <p:sldId id="293" r:id="rId7"/>
    <p:sldId id="294" r:id="rId8"/>
    <p:sldId id="262" r:id="rId9"/>
    <p:sldId id="263" r:id="rId10"/>
    <p:sldId id="265" r:id="rId11"/>
    <p:sldId id="266" r:id="rId12"/>
    <p:sldId id="268" r:id="rId13"/>
    <p:sldId id="269" r:id="rId14"/>
    <p:sldId id="271" r:id="rId15"/>
    <p:sldId id="295" r:id="rId16"/>
    <p:sldId id="274" r:id="rId17"/>
    <p:sldId id="275" r:id="rId18"/>
    <p:sldId id="277" r:id="rId19"/>
    <p:sldId id="278" r:id="rId20"/>
    <p:sldId id="280" r:id="rId21"/>
    <p:sldId id="281" r:id="rId22"/>
    <p:sldId id="283" r:id="rId23"/>
    <p:sldId id="284" r:id="rId24"/>
    <p:sldId id="292" r:id="rId25"/>
    <p:sldId id="289" r:id="rId26"/>
    <p:sldId id="290" r:id="rId27"/>
    <p:sldId id="291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80"/>
    <a:srgbClr val="FF0000"/>
    <a:srgbClr val="FF8000"/>
    <a:srgbClr val="000080"/>
    <a:srgbClr val="800000"/>
    <a:srgbClr val="008000"/>
    <a:srgbClr val="804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294" autoAdjust="0"/>
    <p:restoredTop sz="94729" autoAdjust="0"/>
  </p:normalViewPr>
  <p:slideViewPr>
    <p:cSldViewPr>
      <p:cViewPr varScale="1">
        <p:scale>
          <a:sx n="74" d="100"/>
          <a:sy n="74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58D1C4-2CD5-4CE4-BBDA-6D9E637402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EBE2AB-272F-4B21-AB53-6C23919FD69B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BBB94F-B45A-428D-8F30-2E4A34EB12FA}" type="slidenum">
              <a:rPr lang="en-US"/>
              <a:pPr/>
              <a:t>10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9ACB0-8142-4DD9-B159-58A7B87FD4BB}" type="slidenum">
              <a:rPr lang="en-US"/>
              <a:pPr/>
              <a:t>11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0780C-30AA-4E11-A804-5C8E96E1BDE4}" type="slidenum">
              <a:rPr lang="en-US"/>
              <a:pPr/>
              <a:t>12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52A6CC-7C4B-402D-800D-C91FA2152387}" type="slidenum">
              <a:rPr lang="en-US"/>
              <a:pPr/>
              <a:t>13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E099D-9F5D-4691-A4EE-758539D67419}" type="slidenum">
              <a:rPr lang="en-US"/>
              <a:pPr/>
              <a:t>14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7259E-2C04-4F54-B9CA-E1766496C631}" type="slidenum">
              <a:rPr lang="en-US"/>
              <a:pPr/>
              <a:t>15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D1F2ED-8818-40AC-9EDF-E4F0FB1C892E}" type="slidenum">
              <a:rPr lang="en-US"/>
              <a:pPr/>
              <a:t>16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B9776-5063-4B79-A933-129A40ECB5D4}" type="slidenum">
              <a:rPr lang="en-US"/>
              <a:pPr/>
              <a:t>17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1EB4D8-0DBA-4AAC-9AA5-53E09A5444AD}" type="slidenum">
              <a:rPr lang="en-US"/>
              <a:pPr/>
              <a:t>18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599DE-75BC-4564-B0BB-5B79AE3E44B2}" type="slidenum">
              <a:rPr lang="en-US"/>
              <a:pPr/>
              <a:t>19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C2EFD-9750-48A9-A594-C06DD972A57E}" type="slidenum">
              <a:rPr lang="en-US"/>
              <a:pPr/>
              <a:t>2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EEE68-1F15-483D-87CA-817E13284F2E}" type="slidenum">
              <a:rPr lang="en-US"/>
              <a:pPr/>
              <a:t>20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6F400-8AD9-4876-8D5E-FDF815FF43FC}" type="slidenum">
              <a:rPr lang="en-US"/>
              <a:pPr/>
              <a:t>21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CA522-1951-451A-92AF-7D1BC03B24A6}" type="slidenum">
              <a:rPr lang="en-US"/>
              <a:pPr/>
              <a:t>22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0CC24-1BA1-4046-B323-71540BEA4217}" type="slidenum">
              <a:rPr lang="en-US"/>
              <a:pPr/>
              <a:t>23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A2E52-C11F-459F-BA59-A9DEB72E2129}" type="slidenum">
              <a:rPr lang="en-US"/>
              <a:pPr/>
              <a:t>24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46B468-5BB8-401E-83F9-47EEF48D8098}" type="slidenum">
              <a:rPr lang="en-US"/>
              <a:pPr/>
              <a:t>25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BB402E-94CE-4CEB-BE37-E91094156007}" type="slidenum">
              <a:rPr lang="en-US"/>
              <a:pPr/>
              <a:t>26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AFA1F7-5E93-46B5-96CF-6D52EB506E2C}" type="slidenum">
              <a:rPr lang="en-US"/>
              <a:pPr/>
              <a:t>27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E95884-23C0-4311-9ED0-236ABFE96BAA}" type="slidenum">
              <a:rPr lang="en-US"/>
              <a:pPr/>
              <a:t>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alliteration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7259E-2C04-4F54-B9CA-E1766496C631}" type="slidenum">
              <a:rPr lang="en-US"/>
              <a:pPr/>
              <a:t>4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B8FB6-B7D3-408D-AE23-D071D4A0CC8A}" type="slidenum">
              <a:rPr lang="en-US"/>
              <a:pPr/>
              <a:t>5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B039C-D029-4B46-9161-A7D4A94A19FE}" type="slidenum">
              <a:rPr lang="en-US"/>
              <a:pPr/>
              <a:t>6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7259E-2C04-4F54-B9CA-E1766496C631}" type="slidenum">
              <a:rPr lang="en-US"/>
              <a:pPr/>
              <a:t>7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B039C-D029-4B46-9161-A7D4A94A19FE}" type="slidenum">
              <a:rPr lang="en-US"/>
              <a:pPr/>
              <a:t>8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6F7F07-61DA-4601-B37A-03C79380212D}" type="slidenum">
              <a:rPr lang="en-US"/>
              <a:pPr/>
              <a:t>9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6813" y="3886200"/>
            <a:ext cx="4267200" cy="2057400"/>
          </a:xfrm>
        </p:spPr>
        <p:txBody>
          <a:bodyPr/>
          <a:lstStyle>
            <a:lvl1pPr marL="0" indent="0" algn="ctr">
              <a:buFont typeface="Monotype Sorts" pitchFamily="1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7CD46B-D138-4908-92B9-F97FB3BF70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2ABC3-E37F-4406-8181-C5F3A0F623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752600"/>
            <a:ext cx="1943100" cy="3733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752600"/>
            <a:ext cx="5676900" cy="3733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141E0-C4BD-48FD-AD58-8D4627E861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D62E9-001F-4C64-8974-181C80C8E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70BFE-A162-4B76-9188-1258B52A7C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3124200"/>
            <a:ext cx="38100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3124200"/>
            <a:ext cx="38100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19A62-D33C-4C14-9448-6106318B98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DBCFE-E082-49FD-BC7C-7A3E77A889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AA1C9-51AE-4833-B9ED-67175656A4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24B9B-8F82-4C07-9EEC-6D9FF51BD8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52A76-C760-4BFD-9EC7-D8B03F57C0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A4628-D69A-4020-9408-23E2D1D122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752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3124200"/>
            <a:ext cx="777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00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fld id="{499B9B5F-031D-47F5-ADD6-B949F5009CB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Clr>
          <a:srgbClr val="FFFF66"/>
        </a:buClr>
        <a:buSzPct val="75000"/>
        <a:buFont typeface="Monotype Sorts" pitchFamily="1" charset="2"/>
        <a:buChar char="/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FF6666"/>
        </a:buClr>
        <a:buSzPct val="75000"/>
        <a:buFont typeface="Monotype Sorts" pitchFamily="1" charset="2"/>
        <a:buChar char="/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66CCFF"/>
        </a:buClr>
        <a:buSzPct val="75000"/>
        <a:buFont typeface="Monotype Sorts" pitchFamily="1" charset="2"/>
        <a:buChar char="/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80FF00"/>
        </a:buClr>
        <a:buSzPct val="75000"/>
        <a:buFont typeface="Monotype Sorts" pitchFamily="1" charset="2"/>
        <a:buChar char="/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1" charset="2"/>
        <a:buChar char="/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1" charset="2"/>
        <a:buChar char="/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1" charset="2"/>
        <a:buChar char="/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1" charset="2"/>
        <a:buChar char="/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1" charset="2"/>
        <a:buChar char="/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24.xml"/><Relationship Id="rId7" Type="http://schemas.openxmlformats.org/officeDocument/2006/relationships/slide" Target="slide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0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Are You Smarter </a:t>
            </a:r>
            <a:br>
              <a:rPr lang="en-US"/>
            </a:br>
            <a:r>
              <a:rPr lang="en-US"/>
              <a:t>Than a 5</a:t>
            </a:r>
            <a:r>
              <a:rPr lang="en-US" baseline="30000"/>
              <a:t>th</a:t>
            </a:r>
            <a:r>
              <a:rPr lang="en-US"/>
              <a:t> Grader?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971800" y="3733800"/>
            <a:ext cx="3048000" cy="1905000"/>
          </a:xfrm>
          <a:prstGeom prst="rect">
            <a:avLst/>
          </a:prstGeom>
          <a:solidFill>
            <a:schemeClr val="tx1"/>
          </a:solidFill>
          <a:ln w="152400" cmpd="tri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52" name="Picture 4" descr="5thGra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886200"/>
            <a:ext cx="1905000" cy="147796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5th Grader Short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4th Grade </a:t>
            </a:r>
            <a:r>
              <a:rPr lang="en-US" dirty="0" smtClean="0"/>
              <a:t>Genre </a:t>
            </a:r>
            <a:r>
              <a:rPr lang="en-US" dirty="0"/>
              <a:t>4 Question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505200"/>
          </a:xfrm>
        </p:spPr>
        <p:txBody>
          <a:bodyPr/>
          <a:lstStyle/>
          <a:p>
            <a:r>
              <a:rPr lang="en-US" dirty="0" smtClean="0"/>
              <a:t>What type of genre is a novel set among actual events or a specific period in history?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4th Grade </a:t>
            </a:r>
            <a:r>
              <a:rPr lang="en-US" dirty="0" smtClean="0"/>
              <a:t>General Topic 4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Answer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dirty="0" smtClean="0"/>
              <a:t>Historical fiction</a:t>
            </a:r>
            <a:endParaRPr lang="en-US" dirty="0"/>
          </a:p>
        </p:txBody>
      </p:sp>
      <p:sp>
        <p:nvSpPr>
          <p:cNvPr id="5939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5000" y="2514600"/>
            <a:ext cx="65532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39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3rd Grade </a:t>
            </a:r>
            <a:r>
              <a:rPr lang="en-US" dirty="0" smtClean="0"/>
              <a:t>General Topic </a:t>
            </a:r>
            <a:r>
              <a:rPr lang="en-US" dirty="0"/>
              <a:t>5 Question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dirty="0" smtClean="0"/>
              <a:t>When the outcome of a situation is the opposite of what is expected?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3rd Grade </a:t>
            </a:r>
            <a:r>
              <a:rPr lang="en-US" dirty="0" smtClean="0"/>
              <a:t>General Topic </a:t>
            </a:r>
            <a:r>
              <a:rPr lang="en-US" dirty="0"/>
              <a:t>5 Answer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dirty="0" smtClean="0"/>
              <a:t>irony</a:t>
            </a:r>
            <a:endParaRPr lang="en-US" dirty="0"/>
          </a:p>
        </p:txBody>
      </p:sp>
      <p:sp>
        <p:nvSpPr>
          <p:cNvPr id="6451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3rd Grade </a:t>
            </a:r>
            <a:r>
              <a:rPr lang="en-US" dirty="0" smtClean="0"/>
              <a:t>Nonfiction </a:t>
            </a:r>
            <a:r>
              <a:rPr lang="en-US" dirty="0"/>
              <a:t>6 Question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dirty="0" smtClean="0"/>
              <a:t>What is the perspective from which the author presents a story using what is already known to make a logical statement?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 </a:t>
            </a:r>
            <a:r>
              <a:rPr lang="en-US" dirty="0"/>
              <a:t>Grade </a:t>
            </a:r>
            <a:r>
              <a:rPr lang="en-US" dirty="0" smtClean="0"/>
              <a:t>Nonfiction 6 Answer 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8400"/>
            <a:ext cx="7772400" cy="3505200"/>
          </a:xfrm>
        </p:spPr>
        <p:txBody>
          <a:bodyPr/>
          <a:lstStyle/>
          <a:p>
            <a:r>
              <a:rPr lang="en-US" dirty="0" smtClean="0"/>
              <a:t>Point of View</a:t>
            </a:r>
            <a:endParaRPr lang="en-US" dirty="0"/>
          </a:p>
        </p:txBody>
      </p:sp>
      <p:sp>
        <p:nvSpPr>
          <p:cNvPr id="4915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2nd Grade </a:t>
            </a:r>
            <a:r>
              <a:rPr lang="en-US" dirty="0" smtClean="0"/>
              <a:t>Short Story </a:t>
            </a:r>
            <a:r>
              <a:rPr lang="en-US" dirty="0"/>
              <a:t>7 Question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dirty="0" smtClean="0"/>
              <a:t>What is the series of events in a story known as?</a:t>
            </a:r>
            <a:endParaRPr lang="en-US" dirty="0"/>
          </a:p>
        </p:txBody>
      </p:sp>
      <p:sp>
        <p:nvSpPr>
          <p:cNvPr id="4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/>
              <a:t>2nd Grade Topic 7 Answer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dirty="0" smtClean="0"/>
              <a:t>plot</a:t>
            </a:r>
            <a:endParaRPr lang="en-US" dirty="0"/>
          </a:p>
        </p:txBody>
      </p:sp>
      <p:sp>
        <p:nvSpPr>
          <p:cNvPr id="7475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2nd Grade </a:t>
            </a:r>
            <a:r>
              <a:rPr lang="en-US" dirty="0" smtClean="0"/>
              <a:t>Nonfiction </a:t>
            </a:r>
            <a:r>
              <a:rPr lang="en-US" dirty="0"/>
              <a:t>8 Question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dirty="0" smtClean="0"/>
              <a:t>What is information that can be checked to see if it is true?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/>
              <a:t>2nd Grade Topic 8 Answer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dirty="0" smtClean="0"/>
              <a:t>nonfiction</a:t>
            </a:r>
            <a:endParaRPr lang="en-US" dirty="0"/>
          </a:p>
        </p:txBody>
      </p:sp>
      <p:sp>
        <p:nvSpPr>
          <p:cNvPr id="7987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08000">
                <a:gamma/>
                <a:shade val="3922"/>
                <a:invGamma/>
              </a:srgbClr>
            </a:gs>
            <a:gs pos="50000">
              <a:srgbClr val="408000"/>
            </a:gs>
            <a:gs pos="100000">
              <a:srgbClr val="408000">
                <a:gamma/>
                <a:shade val="392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6858000" cy="1143000"/>
          </a:xfrm>
        </p:spPr>
        <p:txBody>
          <a:bodyPr/>
          <a:lstStyle/>
          <a:p>
            <a:r>
              <a:rPr lang="en-US" sz="3200"/>
              <a:t>Are You Smarter Than a </a:t>
            </a:r>
            <a:br>
              <a:rPr lang="en-US" sz="3200"/>
            </a:br>
            <a:r>
              <a:rPr lang="en-US" sz="3200"/>
              <a:t>5</a:t>
            </a:r>
            <a:r>
              <a:rPr lang="en-US" sz="3200" baseline="30000"/>
              <a:t>th</a:t>
            </a:r>
            <a:r>
              <a:rPr lang="en-US" sz="3200"/>
              <a:t> Grader?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76200" y="228600"/>
            <a:ext cx="1600200" cy="457200"/>
          </a:xfrm>
          <a:prstGeom prst="rect">
            <a:avLst/>
          </a:prstGeom>
          <a:solidFill>
            <a:srgbClr val="000080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2"/>
                </a:solidFill>
                <a:hlinkClick r:id="rId3" action="ppaction://hlinksldjump">
                  <a:snd r:embed="rId4" name="Cash Register"/>
                </a:hlinkClick>
              </a:rPr>
              <a:t>1,000,000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1676400" y="167640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u="sng" dirty="0">
                <a:solidFill>
                  <a:schemeClr val="hlink"/>
                </a:solidFill>
              </a:rPr>
              <a:t>5th Grade </a:t>
            </a:r>
            <a:r>
              <a:rPr lang="en-US" u="sng" dirty="0" smtClean="0">
                <a:solidFill>
                  <a:schemeClr val="hlink"/>
                </a:solidFill>
              </a:rPr>
              <a:t> Poetry</a:t>
            </a:r>
            <a:endParaRPr lang="en-US" u="sng" dirty="0">
              <a:solidFill>
                <a:schemeClr val="hlink"/>
              </a:solidFill>
            </a:endParaRP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5410200" y="167640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u="sng" dirty="0">
                <a:solidFill>
                  <a:schemeClr val="hlink"/>
                </a:solidFill>
              </a:rPr>
              <a:t>5th Grade </a:t>
            </a:r>
            <a:r>
              <a:rPr lang="en-US" u="sng" dirty="0" smtClean="0">
                <a:solidFill>
                  <a:schemeClr val="hlink"/>
                </a:solidFill>
              </a:rPr>
              <a:t>General Topic</a:t>
            </a:r>
            <a:endParaRPr lang="en-US" u="sng" dirty="0">
              <a:solidFill>
                <a:schemeClr val="hlink"/>
              </a:solidFill>
            </a:endParaRP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1676400" y="259080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FF8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u="sng" dirty="0" smtClean="0">
                <a:solidFill>
                  <a:schemeClr val="hlink"/>
                </a:solidFill>
              </a:rPr>
              <a:t>4</a:t>
            </a:r>
            <a:r>
              <a:rPr lang="en-US" u="sng" baseline="30000" dirty="0" smtClean="0">
                <a:solidFill>
                  <a:schemeClr val="hlink"/>
                </a:solidFill>
              </a:rPr>
              <a:t>th</a:t>
            </a:r>
            <a:r>
              <a:rPr lang="en-US" u="sng" dirty="0" smtClean="0">
                <a:solidFill>
                  <a:schemeClr val="hlink"/>
                </a:solidFill>
              </a:rPr>
              <a:t> Grade General Topic</a:t>
            </a:r>
            <a:endParaRPr lang="en-US" u="sng" dirty="0">
              <a:solidFill>
                <a:schemeClr val="hlink"/>
              </a:solidFill>
            </a:endParaRP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5410200" y="264795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FF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hlink"/>
                </a:solidFill>
                <a:hlinkClick r:id="rId5" action="ppaction://hlinksldjump"/>
              </a:rPr>
              <a:t>4th Grade</a:t>
            </a:r>
            <a:r>
              <a:rPr lang="en-US" u="sng" dirty="0">
                <a:solidFill>
                  <a:schemeClr val="hlink"/>
                </a:solidFill>
                <a:hlinkClick r:id="rId5" action="ppaction://hlinksldjump"/>
              </a:rPr>
              <a:t> </a:t>
            </a:r>
            <a:r>
              <a:rPr lang="en-US" u="sng" dirty="0" smtClean="0">
                <a:solidFill>
                  <a:schemeClr val="hlink"/>
                </a:solidFill>
              </a:rPr>
              <a:t>Genre</a:t>
            </a:r>
            <a:endParaRPr lang="en-US" u="sng" dirty="0">
              <a:solidFill>
                <a:schemeClr val="hlink"/>
              </a:solidFill>
            </a:endParaRP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1676400" y="361950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u="sng" dirty="0">
                <a:solidFill>
                  <a:schemeClr val="hlink"/>
                </a:solidFill>
              </a:rPr>
              <a:t>3rd </a:t>
            </a:r>
            <a:r>
              <a:rPr lang="en-US" u="sng" dirty="0" smtClean="0">
                <a:solidFill>
                  <a:schemeClr val="hlink"/>
                </a:solidFill>
              </a:rPr>
              <a:t>Grade General</a:t>
            </a:r>
            <a:endParaRPr lang="en-US" u="sng" dirty="0">
              <a:solidFill>
                <a:schemeClr val="hlink"/>
              </a:solidFill>
            </a:endParaRP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5410200" y="361950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u="sng" dirty="0">
                <a:solidFill>
                  <a:schemeClr val="hlink"/>
                </a:solidFill>
              </a:rPr>
              <a:t>3rd Grade </a:t>
            </a:r>
            <a:r>
              <a:rPr lang="en-US" u="sng" dirty="0" smtClean="0">
                <a:solidFill>
                  <a:schemeClr val="hlink"/>
                </a:solidFill>
              </a:rPr>
              <a:t>Nonfiction</a:t>
            </a:r>
            <a:endParaRPr lang="en-US" u="sng" dirty="0">
              <a:solidFill>
                <a:schemeClr val="hlink"/>
              </a:solidFill>
            </a:endParaRP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1676400" y="459105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8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hlink"/>
                </a:solidFill>
                <a:hlinkClick r:id="rId6" action="ppaction://hlinksldjump"/>
              </a:rPr>
              <a:t>2nd </a:t>
            </a:r>
            <a:r>
              <a:rPr lang="en-US" u="sng" dirty="0">
                <a:solidFill>
                  <a:schemeClr val="hlink"/>
                </a:solidFill>
                <a:hlinkClick r:id="rId6" action="ppaction://hlinksldjump"/>
              </a:rPr>
              <a:t>Grade </a:t>
            </a:r>
            <a:r>
              <a:rPr lang="en-US" u="sng" dirty="0" smtClean="0">
                <a:solidFill>
                  <a:schemeClr val="hlink"/>
                </a:solidFill>
              </a:rPr>
              <a:t>Short Story</a:t>
            </a:r>
            <a:endParaRPr lang="en-US" u="sng" dirty="0">
              <a:solidFill>
                <a:schemeClr val="hlink"/>
              </a:solidFill>
            </a:endParaRPr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5410200" y="459105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hlink"/>
                </a:solidFill>
                <a:hlinkClick r:id="rId7" action="ppaction://hlinksldjump"/>
              </a:rPr>
              <a:t>2nd Grade </a:t>
            </a:r>
            <a:r>
              <a:rPr lang="en-US" u="sng" dirty="0" smtClean="0">
                <a:solidFill>
                  <a:schemeClr val="hlink"/>
                </a:solidFill>
              </a:rPr>
              <a:t>Nonfiction</a:t>
            </a:r>
            <a:endParaRPr lang="en-US" u="sng" dirty="0">
              <a:solidFill>
                <a:schemeClr val="hlink"/>
              </a:solidFill>
            </a:endParaRP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1676400" y="556260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008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u="sng" dirty="0">
                <a:solidFill>
                  <a:schemeClr val="hlink"/>
                </a:solidFill>
              </a:rPr>
              <a:t>1st </a:t>
            </a:r>
            <a:r>
              <a:rPr lang="en-US" u="sng" dirty="0" smtClean="0">
                <a:solidFill>
                  <a:schemeClr val="hlink"/>
                </a:solidFill>
              </a:rPr>
              <a:t>Grade Fiction</a:t>
            </a:r>
            <a:endParaRPr lang="en-US" u="sng" dirty="0">
              <a:solidFill>
                <a:schemeClr val="hlink"/>
              </a:solidFill>
            </a:endParaRP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5410200" y="556260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u="sng" dirty="0">
                <a:solidFill>
                  <a:schemeClr val="hlink"/>
                </a:solidFill>
              </a:rPr>
              <a:t>1st Grade </a:t>
            </a:r>
            <a:r>
              <a:rPr lang="en-US" u="sng" dirty="0" smtClean="0">
                <a:solidFill>
                  <a:schemeClr val="hlink"/>
                </a:solidFill>
              </a:rPr>
              <a:t> General Topic </a:t>
            </a:r>
            <a:endParaRPr lang="en-US" u="sng" dirty="0">
              <a:solidFill>
                <a:schemeClr val="hlink"/>
              </a:solidFill>
            </a:endParaRP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165100" y="800100"/>
            <a:ext cx="1371600" cy="471488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152400" y="1387475"/>
            <a:ext cx="1371600" cy="471488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152400" y="1973263"/>
            <a:ext cx="1371600" cy="471487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152400" y="2560638"/>
            <a:ext cx="1371600" cy="471487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2"/>
                </a:solidFill>
                <a:hlinkClick r:id="rId8" action="ppaction://hlinksldjump">
                  <a:snd r:embed="rId4" name="Cash Register"/>
                </a:hlinkClick>
              </a:rPr>
              <a:t>100,000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152400" y="3148013"/>
            <a:ext cx="1371600" cy="471487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2"/>
                </a:solidFill>
                <a:hlinkClick r:id="rId8" action="ppaction://hlinksldjump">
                  <a:snd r:embed="rId4" name="Cash Register"/>
                </a:hlinkClick>
              </a:rPr>
              <a:t>50,000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152400" y="3733800"/>
            <a:ext cx="1371600" cy="471488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2"/>
                </a:solidFill>
                <a:hlinkClick r:id="rId8" action="ppaction://hlinksldjump">
                  <a:snd r:embed="rId4" name="Cash Register"/>
                </a:hlinkClick>
              </a:rPr>
              <a:t>25,000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152400" y="4321175"/>
            <a:ext cx="1371600" cy="471488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2"/>
                </a:solidFill>
                <a:hlinkClick r:id="rId8" action="ppaction://hlinksldjump">
                  <a:snd r:embed="rId4" name="Cash Register"/>
                </a:hlinkClick>
              </a:rPr>
              <a:t>10,000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152400" y="4906963"/>
            <a:ext cx="1371600" cy="471487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2"/>
                </a:solidFill>
                <a:hlinkClick r:id="rId8" action="ppaction://hlinksldjump">
                  <a:snd r:embed="rId4" name="Cash Register"/>
                </a:hlinkClick>
              </a:rPr>
              <a:t>5,000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152400" y="5494338"/>
            <a:ext cx="1371600" cy="471487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2"/>
                </a:solidFill>
                <a:hlinkClick r:id="rId8" action="ppaction://hlinksldjump">
                  <a:snd r:embed="rId4" name="Cash Register"/>
                </a:hlinkClick>
              </a:rPr>
              <a:t>2,000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221" name="Rectangle 2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52400" y="6081713"/>
            <a:ext cx="1371600" cy="471487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01600" cmpd="tri">
            <a:pattFill prst="divot">
              <a:fgClr>
                <a:srgbClr val="000000"/>
              </a:fgClr>
              <a:bgClr>
                <a:srgbClr val="804000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1st Grade </a:t>
            </a:r>
            <a:r>
              <a:rPr lang="en-US" dirty="0" smtClean="0"/>
              <a:t>Fiction </a:t>
            </a:r>
            <a:r>
              <a:rPr lang="en-US" dirty="0"/>
              <a:t>9 Question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dirty="0" smtClean="0"/>
              <a:t>What is a simple story that has been passed down through generations?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1st Grade </a:t>
            </a:r>
            <a:r>
              <a:rPr lang="en-US" dirty="0" err="1" smtClean="0"/>
              <a:t>FictionTopic</a:t>
            </a:r>
            <a:r>
              <a:rPr lang="en-US" dirty="0" smtClean="0"/>
              <a:t> </a:t>
            </a:r>
            <a:r>
              <a:rPr lang="en-US" dirty="0"/>
              <a:t>9 Answer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dirty="0" smtClean="0"/>
              <a:t>folktale</a:t>
            </a:r>
            <a:endParaRPr lang="en-US" dirty="0"/>
          </a:p>
        </p:txBody>
      </p:sp>
      <p:sp>
        <p:nvSpPr>
          <p:cNvPr id="8499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342900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1st Grade </a:t>
            </a:r>
            <a:r>
              <a:rPr lang="en-US" dirty="0" err="1" smtClean="0"/>
              <a:t>GeneralTopic</a:t>
            </a:r>
            <a:r>
              <a:rPr lang="en-US" dirty="0" smtClean="0"/>
              <a:t> </a:t>
            </a:r>
            <a:r>
              <a:rPr lang="en-US" dirty="0"/>
              <a:t>10 Question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dirty="0" smtClean="0"/>
              <a:t>What is the big idea?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1st Grade </a:t>
            </a:r>
            <a:r>
              <a:rPr lang="en-US" dirty="0" err="1" smtClean="0"/>
              <a:t>GeneralTopic</a:t>
            </a:r>
            <a:r>
              <a:rPr lang="en-US" dirty="0" smtClean="0"/>
              <a:t> </a:t>
            </a:r>
            <a:r>
              <a:rPr lang="en-US" dirty="0"/>
              <a:t>10 Answer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p:sp>
        <p:nvSpPr>
          <p:cNvPr id="9011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Million Dollar Question</a:t>
            </a:r>
            <a:br>
              <a:rPr lang="en-US"/>
            </a:br>
            <a:r>
              <a:rPr lang="en-US"/>
              <a:t>Grade Level Topic 11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1" charset="2"/>
              <a:buNone/>
            </a:pPr>
            <a:r>
              <a:rPr lang="en-US" dirty="0" smtClean="0"/>
              <a:t>What is the feeling created in the reader as a result of reading the selection?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/>
              <a:t>1,000,000 Question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95400"/>
            <a:ext cx="7772400" cy="1143000"/>
          </a:xfrm>
        </p:spPr>
        <p:txBody>
          <a:bodyPr/>
          <a:lstStyle/>
          <a:p>
            <a:r>
              <a:rPr lang="en-US"/>
              <a:t>1,000,000 Answer 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dirty="0" smtClean="0"/>
              <a:t>Mood</a:t>
            </a:r>
            <a:endParaRPr lang="en-US" dirty="0"/>
          </a:p>
        </p:txBody>
      </p:sp>
      <p:sp>
        <p:nvSpPr>
          <p:cNvPr id="11059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Thanks for Playing!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2971800" y="3733800"/>
            <a:ext cx="3048000" cy="1905000"/>
          </a:xfrm>
          <a:prstGeom prst="rect">
            <a:avLst/>
          </a:prstGeom>
          <a:solidFill>
            <a:schemeClr val="tx1"/>
          </a:solidFill>
          <a:ln w="152400" cmpd="tri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646" name="Picture 6" descr="5thGra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886200"/>
            <a:ext cx="1905000" cy="147796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5th Grader Short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5th Grade </a:t>
            </a:r>
            <a:r>
              <a:rPr lang="en-US" dirty="0" smtClean="0"/>
              <a:t>Poetry </a:t>
            </a:r>
            <a:r>
              <a:rPr lang="en-US" dirty="0"/>
              <a:t>1 Question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505200"/>
          </a:xfrm>
        </p:spPr>
        <p:txBody>
          <a:bodyPr/>
          <a:lstStyle/>
          <a:p>
            <a:r>
              <a:rPr lang="en-US" dirty="0" smtClean="0"/>
              <a:t>What is the repetition of consonant sounds at the beginning of word?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5th Grade </a:t>
            </a:r>
            <a:r>
              <a:rPr lang="en-US" dirty="0" smtClean="0"/>
              <a:t>Poetry </a:t>
            </a:r>
            <a:r>
              <a:rPr lang="en-US" dirty="0"/>
              <a:t>1 Answer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dirty="0" smtClean="0"/>
              <a:t>alliteration</a:t>
            </a:r>
            <a:endParaRPr lang="en-US" dirty="0"/>
          </a:p>
        </p:txBody>
      </p:sp>
      <p:sp>
        <p:nvSpPr>
          <p:cNvPr id="4915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5th Grade </a:t>
            </a:r>
            <a:r>
              <a:rPr lang="en-US" dirty="0" smtClean="0"/>
              <a:t>General Topic  2 Question </a:t>
            </a:r>
            <a:endParaRPr 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dirty="0" smtClean="0"/>
              <a:t>Language not to be taken literally: simile, metaphor, or personification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  <a:r>
              <a:rPr lang="en-US" dirty="0"/>
              <a:t>Grade Topic </a:t>
            </a:r>
            <a:r>
              <a:rPr lang="en-US" dirty="0" smtClean="0"/>
              <a:t>2 Answer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362200"/>
            <a:ext cx="7772400" cy="3505200"/>
          </a:xfrm>
        </p:spPr>
        <p:txBody>
          <a:bodyPr/>
          <a:lstStyle/>
          <a:p>
            <a:r>
              <a:rPr lang="en-US" dirty="0" smtClean="0"/>
              <a:t>Figurative language</a:t>
            </a:r>
            <a:endParaRPr lang="en-US" dirty="0"/>
          </a:p>
        </p:txBody>
      </p:sp>
      <p:sp>
        <p:nvSpPr>
          <p:cNvPr id="4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0"/>
            <a:ext cx="80772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5th Grade </a:t>
            </a:r>
            <a:r>
              <a:rPr lang="en-US" dirty="0" smtClean="0"/>
              <a:t>Topic 2 Answer 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dirty="0" smtClean="0"/>
              <a:t>Figurative language</a:t>
            </a:r>
            <a:endParaRPr lang="en-US" dirty="0"/>
          </a:p>
        </p:txBody>
      </p:sp>
      <p:sp>
        <p:nvSpPr>
          <p:cNvPr id="4915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4th Grade </a:t>
            </a:r>
            <a:r>
              <a:rPr lang="en-US" dirty="0" smtClean="0"/>
              <a:t>General Topic 3 Question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dirty="0" smtClean="0"/>
              <a:t>What is textual clues + what you know?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4th Grade </a:t>
            </a:r>
            <a:r>
              <a:rPr lang="en-US" dirty="0" smtClean="0"/>
              <a:t>General Topic </a:t>
            </a:r>
            <a:r>
              <a:rPr lang="en-US" dirty="0"/>
              <a:t>3 Answer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5427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" y="762000"/>
            <a:ext cx="80772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27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lkboard">
  <a:themeElements>
    <a:clrScheme name="">
      <a:dk1>
        <a:srgbClr val="808080"/>
      </a:dk1>
      <a:lt1>
        <a:srgbClr val="FFFFFF"/>
      </a:lt1>
      <a:dk2>
        <a:srgbClr val="5C8564"/>
      </a:dk2>
      <a:lt2>
        <a:srgbClr val="FFFFFF"/>
      </a:lt2>
      <a:accent1>
        <a:srgbClr val="FFFF00"/>
      </a:accent1>
      <a:accent2>
        <a:srgbClr val="FF6666"/>
      </a:accent2>
      <a:accent3>
        <a:srgbClr val="B5C2B8"/>
      </a:accent3>
      <a:accent4>
        <a:srgbClr val="DADADA"/>
      </a:accent4>
      <a:accent5>
        <a:srgbClr val="FFFFAA"/>
      </a:accent5>
      <a:accent6>
        <a:srgbClr val="E75C5C"/>
      </a:accent6>
      <a:hlink>
        <a:srgbClr val="FFFFFF"/>
      </a:hlink>
      <a:folHlink>
        <a:srgbClr val="004080"/>
      </a:folHlink>
    </a:clrScheme>
    <a:fontScheme name="Chalkboard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Chalkboard 1">
        <a:dk1>
          <a:srgbClr val="808080"/>
        </a:dk1>
        <a:lt1>
          <a:srgbClr val="FFFFFF"/>
        </a:lt1>
        <a:dk2>
          <a:srgbClr val="5C8564"/>
        </a:dk2>
        <a:lt2>
          <a:srgbClr val="FFFFFF"/>
        </a:lt2>
        <a:accent1>
          <a:srgbClr val="86A1BF"/>
        </a:accent1>
        <a:accent2>
          <a:srgbClr val="FF6666"/>
        </a:accent2>
        <a:accent3>
          <a:srgbClr val="B5C2B8"/>
        </a:accent3>
        <a:accent4>
          <a:srgbClr val="DADADA"/>
        </a:accent4>
        <a:accent5>
          <a:srgbClr val="C3CDDC"/>
        </a:accent5>
        <a:accent6>
          <a:srgbClr val="E75C5C"/>
        </a:accent6>
        <a:hlink>
          <a:srgbClr val="80FF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2004:Templates:Presentations:Designs:Chalkboard</Template>
  <TotalTime>850</TotalTime>
  <Words>378</Words>
  <Application>Microsoft Office PowerPoint</Application>
  <PresentationFormat>On-screen Show (4:3)</PresentationFormat>
  <Paragraphs>106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Chalkboard</vt:lpstr>
      <vt:lpstr>Are You Smarter  Than a 5th Grader?</vt:lpstr>
      <vt:lpstr>Are You Smarter Than a  5th Grader?</vt:lpstr>
      <vt:lpstr>5th Grade Poetry 1 Question </vt:lpstr>
      <vt:lpstr>5th Grade Poetry 1 Answer </vt:lpstr>
      <vt:lpstr>5th Grade General Topic  2 Question </vt:lpstr>
      <vt:lpstr>5th  Grade Topic 2 Answer</vt:lpstr>
      <vt:lpstr>5th Grade Topic 2 Answer </vt:lpstr>
      <vt:lpstr>4th Grade General Topic 3 Question</vt:lpstr>
      <vt:lpstr>4th Grade General Topic 3 Answer</vt:lpstr>
      <vt:lpstr>4th Grade Genre 4 Question</vt:lpstr>
      <vt:lpstr>4th Grade General Topic 4  Answer</vt:lpstr>
      <vt:lpstr>3rd Grade General Topic 5 Question</vt:lpstr>
      <vt:lpstr>3rd Grade General Topic 5 Answer </vt:lpstr>
      <vt:lpstr>3rd Grade Nonfiction 6 Question</vt:lpstr>
      <vt:lpstr>3rd  Grade Nonfiction 6 Answer </vt:lpstr>
      <vt:lpstr>2nd Grade Short Story 7 Question</vt:lpstr>
      <vt:lpstr>2nd Grade Topic 7 Answer</vt:lpstr>
      <vt:lpstr>2nd Grade Nonfiction 8 Question</vt:lpstr>
      <vt:lpstr>2nd Grade Topic 8 Answer</vt:lpstr>
      <vt:lpstr>1st Grade Fiction 9 Question</vt:lpstr>
      <vt:lpstr>1st Grade FictionTopic 9 Answer</vt:lpstr>
      <vt:lpstr>1st Grade GeneralTopic 10 Question</vt:lpstr>
      <vt:lpstr>1st Grade GeneralTopic 10 Answer </vt:lpstr>
      <vt:lpstr>Million Dollar Question Grade Level Topic 11</vt:lpstr>
      <vt:lpstr>1,000,000 Question</vt:lpstr>
      <vt:lpstr>1,000,000 Answer </vt:lpstr>
      <vt:lpstr>Thanks for Playing!</vt:lpstr>
    </vt:vector>
  </TitlesOfParts>
  <Company>Gary Bodenschatz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Smarter  Than a 5th Grader?</dc:title>
  <dc:creator>Gary Bodenschatz</dc:creator>
  <cp:lastModifiedBy>aee</cp:lastModifiedBy>
  <cp:revision>43</cp:revision>
  <dcterms:created xsi:type="dcterms:W3CDTF">2007-06-10T20:28:24Z</dcterms:created>
  <dcterms:modified xsi:type="dcterms:W3CDTF">2010-05-13T00:34:00Z</dcterms:modified>
</cp:coreProperties>
</file>